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30"/>
  </p:notesMasterIdLst>
  <p:sldIdLst>
    <p:sldId id="316" r:id="rId2"/>
    <p:sldId id="317" r:id="rId3"/>
    <p:sldId id="318" r:id="rId4"/>
    <p:sldId id="319" r:id="rId5"/>
    <p:sldId id="320" r:id="rId6"/>
    <p:sldId id="321" r:id="rId7"/>
    <p:sldId id="322" r:id="rId8"/>
    <p:sldId id="323" r:id="rId9"/>
    <p:sldId id="324" r:id="rId10"/>
    <p:sldId id="299" r:id="rId11"/>
    <p:sldId id="301" r:id="rId12"/>
    <p:sldId id="302" r:id="rId13"/>
    <p:sldId id="303" r:id="rId14"/>
    <p:sldId id="304" r:id="rId15"/>
    <p:sldId id="305" r:id="rId16"/>
    <p:sldId id="306" r:id="rId17"/>
    <p:sldId id="297" r:id="rId18"/>
    <p:sldId id="308" r:id="rId19"/>
    <p:sldId id="307" r:id="rId20"/>
    <p:sldId id="309" r:id="rId21"/>
    <p:sldId id="311" r:id="rId22"/>
    <p:sldId id="313" r:id="rId23"/>
    <p:sldId id="314" r:id="rId24"/>
    <p:sldId id="315" r:id="rId25"/>
    <p:sldId id="283" r:id="rId26"/>
    <p:sldId id="285" r:id="rId27"/>
    <p:sldId id="286" r:id="rId28"/>
    <p:sldId id="29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4B429"/>
    <a:srgbClr val="FFD54F"/>
    <a:srgbClr val="FFEA3D"/>
    <a:srgbClr val="FFFFAA"/>
    <a:srgbClr val="E0249A"/>
    <a:srgbClr val="0073CF"/>
    <a:srgbClr val="57068C"/>
    <a:srgbClr val="FFDB43"/>
    <a:srgbClr val="FDD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72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68" y="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png>
</file>

<file path=ppt/media/image6.png>
</file>

<file path=ppt/media/image6.tiff>
</file>

<file path=ppt/media/image7.png>
</file>

<file path=ppt/media/image8.png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E97C-1779-4CEE-80D0-5BBB1AC4023D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EF7D1-689C-4BC1-B59B-4A4CE078E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43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046" y="5403333"/>
            <a:ext cx="5158224" cy="157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8" name="Rectangle 17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1559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1" y="1396192"/>
            <a:ext cx="5542713" cy="670270"/>
          </a:xfrm>
        </p:spPr>
        <p:txBody>
          <a:bodyPr anchor="b">
            <a:noAutofit/>
          </a:bodyPr>
          <a:lstStyle>
            <a:lvl1pPr marL="0" indent="0">
              <a:buNone/>
              <a:defRPr sz="2800" b="1" baseline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881" y="2184400"/>
            <a:ext cx="5542713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6154" y="1396192"/>
            <a:ext cx="5593458" cy="670270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6154" y="2184400"/>
            <a:ext cx="5593458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F432B-3FBE-4889-963D-BF97BFBB7D3F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59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CCC04-1E76-41EE-A8AC-75AD85313D09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48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74A9E-84AC-4661-9381-CC35B09E47F7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65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NoBkg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829F-8847-4C2A-8DD0-690EAD78E53F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67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30071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87614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393007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393007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60400" y="2420360"/>
            <a:ext cx="10871200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393007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419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 with Pho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350285" y="495661"/>
            <a:ext cx="5440648" cy="575736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4362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92947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3887245" cy="250337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479637" y="6335309"/>
            <a:ext cx="1016000" cy="250337"/>
          </a:xfrm>
        </p:spPr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544943" y="2409026"/>
            <a:ext cx="4950694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85436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5436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85436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17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72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2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DFC970-B950-4395-A833-47227D4A68CA}" type="datetime1">
              <a:rPr lang="en-US" smtClean="0"/>
              <a:pPr/>
              <a:t>10/31/19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02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7225" y="4581236"/>
            <a:ext cx="10877550" cy="1597891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 cap="all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60D7-90CE-4513-A3CE-C070B9421917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57225" y="6335309"/>
            <a:ext cx="4829174" cy="250337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7" name="Rectangle 16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683" y="2728800"/>
            <a:ext cx="7409079" cy="124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677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046" y="5403333"/>
            <a:ext cx="5158224" cy="1573200"/>
          </a:xfrm>
          <a:prstGeom prst="rect">
            <a:avLst/>
          </a:prstGeom>
        </p:spPr>
      </p:pic>
      <p:grpSp>
        <p:nvGrpSpPr>
          <p:cNvPr id="30" name="Group 29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31" name="Rectangle 30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183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59"/>
          <a:stretch/>
        </p:blipFill>
        <p:spPr>
          <a:xfrm>
            <a:off x="0" y="384561"/>
            <a:ext cx="12192000" cy="64734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3425" y="4682836"/>
            <a:ext cx="10725150" cy="1559782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>
                <a:solidFill>
                  <a:schemeClr val="bg1">
                    <a:alpha val="81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 OPTION 2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8D4B-3D0A-49AB-8EA2-2DC8CB4594DB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733425" y="6335309"/>
            <a:ext cx="4752974" cy="250337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652" y="2748600"/>
            <a:ext cx="7418732" cy="12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082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689" y="5252878"/>
            <a:ext cx="5158225" cy="157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  <a:ln>
            <a:noFill/>
          </a:ln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24" name="Rectangle 23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895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ack 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  <a:ln>
            <a:noFill/>
          </a:ln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0" name="Group 29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31" name="Rectangle 30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6" name="Picture 3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689" y="5252878"/>
            <a:ext cx="5158225" cy="15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06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B0C9-B47E-4B33-A656-C78D1805DA95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32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407696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1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8908224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2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0408752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3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8C228CE-C572-4AF5-9728-AA6E475873DD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3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2" y="1709738"/>
            <a:ext cx="9399507" cy="2852737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4589463"/>
            <a:ext cx="9399507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D43AC-4B94-471D-A170-0D88FCD1FB54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02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_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085" y="1783162"/>
            <a:ext cx="7409079" cy="12403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60521" y="3727927"/>
            <a:ext cx="8770620" cy="1212056"/>
          </a:xfrm>
        </p:spPr>
        <p:txBody>
          <a:bodyPr anchor="b">
            <a:noAutofit/>
          </a:bodyPr>
          <a:lstStyle>
            <a:lvl1pPr algn="l">
              <a:defRPr sz="40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 OPTION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60521" y="4947813"/>
            <a:ext cx="8770620" cy="666549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FF9E2-52BD-4C8D-9C57-79F661DB94A1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60521" y="6335309"/>
            <a:ext cx="4525878" cy="250337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28" name="Rectangle 27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274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9882" y="1413164"/>
            <a:ext cx="5586855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992" y="1413164"/>
            <a:ext cx="5658620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881F3-AB4F-4026-8B03-DBF7475676B1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51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831" y="5830838"/>
            <a:ext cx="3851487" cy="117466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883" y="434108"/>
            <a:ext cx="11569729" cy="895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1413163"/>
            <a:ext cx="11569729" cy="459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38014" y="6335309"/>
            <a:ext cx="1181114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FDFC970-B950-4395-A833-47227D4A68CA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882" y="6335309"/>
            <a:ext cx="5226517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8000" y="6335309"/>
            <a:ext cx="1016000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27" name="Rectangle 26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73700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714" r:id="rId2"/>
    <p:sldLayoutId id="2147483715" r:id="rId3"/>
    <p:sldLayoutId id="2147483716" r:id="rId4"/>
    <p:sldLayoutId id="2147483670" r:id="rId5"/>
    <p:sldLayoutId id="2147483693" r:id="rId6"/>
    <p:sldLayoutId id="2147483671" r:id="rId7"/>
    <p:sldLayoutId id="2147483690" r:id="rId8"/>
    <p:sldLayoutId id="2147483672" r:id="rId9"/>
    <p:sldLayoutId id="2147483673" r:id="rId10"/>
    <p:sldLayoutId id="2147483674" r:id="rId11"/>
    <p:sldLayoutId id="2147483675" r:id="rId12"/>
    <p:sldLayoutId id="2147483710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12" r:id="rId19"/>
    <p:sldLayoutId id="2147483713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0" kern="1200" spc="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925" indent="-288925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Presented by: Jinyang Li; Linda Wu; Lina Wang</a:t>
            </a:r>
          </a:p>
          <a:p>
            <a:r>
              <a:rPr lang="en-US" dirty="0"/>
              <a:t>ACTSC 972 Midterm Project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4D485-9E4C-422A-874A-A7B0EA07F166}" type="datetime1">
              <a:rPr lang="en-US" smtClean="0"/>
              <a:t>10/31/19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5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434342" y="685060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899432" y="685060"/>
            <a:ext cx="1420859" cy="28605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Calibration</a:t>
            </a:r>
            <a:br>
              <a:rPr lang="en-US" dirty="0"/>
            </a:br>
            <a:r>
              <a:rPr lang="en-US" sz="2800" dirty="0"/>
              <a:t>- IBB Index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255" y="1694517"/>
            <a:ext cx="9782983" cy="4046776"/>
          </a:xfrm>
          <a:prstGeom prst="rect">
            <a:avLst/>
          </a:prstGeom>
        </p:spPr>
      </p:pic>
      <p:sp>
        <p:nvSpPr>
          <p:cNvPr id="9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93836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434342" y="685060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899432" y="685060"/>
            <a:ext cx="1420859" cy="28605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Calibration</a:t>
            </a:r>
            <a:br>
              <a:rPr lang="en-US" dirty="0"/>
            </a:br>
            <a:r>
              <a:rPr lang="en-US" sz="2800" dirty="0"/>
              <a:t>- IBB Index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36331" y="1836997"/>
                <a:ext cx="9767732" cy="437348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Goal: For a desired result (or target) Y , find the portfolio-map, denoted by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that solves the regularization problem:</a:t>
                </a:r>
              </a:p>
              <a:p>
                <a:pPr marL="457200" lvl="1" indent="0">
                  <a:buNone/>
                </a:pPr>
                <a:endParaRPr lang="en-US" dirty="0"/>
              </a:p>
              <a:p>
                <a:r>
                  <a:rPr lang="en-US" dirty="0"/>
                  <a:t>In our implementation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9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6331" y="1836997"/>
                <a:ext cx="9767732" cy="4373488"/>
              </a:xfrm>
              <a:blipFill>
                <a:blip r:embed="rId2"/>
                <a:stretch>
                  <a:fillRect l="-562" t="-11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A close up of a logo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259" y="2698953"/>
            <a:ext cx="4533900" cy="596900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936" y="3751927"/>
            <a:ext cx="6007100" cy="1600200"/>
          </a:xfrm>
          <a:prstGeom prst="rect">
            <a:avLst/>
          </a:prstGeom>
        </p:spPr>
      </p:pic>
      <p:sp>
        <p:nvSpPr>
          <p:cNvPr id="14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288297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434342" y="685060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899432" y="685060"/>
            <a:ext cx="1420859" cy="28605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Calibration</a:t>
            </a:r>
            <a:br>
              <a:rPr lang="en-US" dirty="0"/>
            </a:br>
            <a:r>
              <a:rPr lang="en-US" sz="2800" dirty="0"/>
              <a:t>- IBB Index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64761" y="1733966"/>
                <a:ext cx="10046477" cy="4687386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0"/>
                  </a:spcBef>
                </a:pPr>
                <a:r>
                  <a:rPr lang="en-US" dirty="0"/>
                  <a:t>Approach: a deep neuro network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Two layers: encoder, decoder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Number of neurons: 5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Activation Function: Rectified linear units (</a:t>
                </a:r>
                <a:r>
                  <a:rPr lang="en-US" dirty="0" err="1"/>
                  <a:t>ReLU</a:t>
                </a:r>
                <a:r>
                  <a:rPr lang="en-US" dirty="0"/>
                  <a:t>)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Regularizer: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=0.01</m:t>
                    </m:r>
                  </m:oMath>
                </a14:m>
                <a:endParaRPr lang="en-US" dirty="0"/>
              </a:p>
              <a:p>
                <a:pPr>
                  <a:spcBef>
                    <a:spcPts val="0"/>
                  </a:spcBef>
                </a:pPr>
                <a:r>
                  <a:rPr lang="en-US" dirty="0"/>
                  <a:t>Data: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Weekly data from Jan-2012 - Dec-2013 on IBB index and the stocks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dirty="0"/>
                  <a:t>10 most communal stocks plus x-number of most non-communal stocks (x=15, 35, 55)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4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4761" y="1733966"/>
                <a:ext cx="10046477" cy="4687386"/>
              </a:xfrm>
              <a:blipFill>
                <a:blip r:embed="rId2"/>
                <a:stretch>
                  <a:fillRect l="-546" t="-10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2696111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434342" y="685060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899432" y="685060"/>
            <a:ext cx="1420859" cy="28605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Calibration</a:t>
            </a:r>
            <a:br>
              <a:rPr lang="en-US" dirty="0"/>
            </a:br>
            <a:r>
              <a:rPr lang="en-US" sz="2800" dirty="0"/>
              <a:t>- IBB Index</a:t>
            </a:r>
            <a:endParaRPr lang="en-US" dirty="0"/>
          </a:p>
        </p:txBody>
      </p:sp>
      <p:pic>
        <p:nvPicPr>
          <p:cNvPr id="12" name="Picture 11" descr="A screenshot of a cell phone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539" y="1550705"/>
            <a:ext cx="5031507" cy="418021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465" y="1696914"/>
            <a:ext cx="4154913" cy="4255805"/>
          </a:xfrm>
          <a:prstGeom prst="rect">
            <a:avLst/>
          </a:prstGeom>
        </p:spPr>
      </p:pic>
      <p:sp>
        <p:nvSpPr>
          <p:cNvPr id="10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180288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867489" y="685060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Validation</a:t>
            </a:r>
            <a:br>
              <a:rPr lang="en-US" dirty="0"/>
            </a:br>
            <a:r>
              <a:rPr lang="en-US" sz="2800" dirty="0"/>
              <a:t>- IBB Index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82516" y="1820008"/>
                <a:ext cx="9972583" cy="417606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Goal: Find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p>
                  </m:oMath>
                </a14:m>
                <a:r>
                  <a:rPr lang="en-US" dirty="0"/>
                  <a:t> to suitably balance the trade-off between the two errors</a:t>
                </a:r>
              </a:p>
              <a:p>
                <a:endParaRPr lang="en-US" dirty="0"/>
              </a:p>
              <a:p>
                <a:r>
                  <a:rPr lang="en-US" dirty="0"/>
                  <a:t>In our implementation: Use the model trained at calibration phase to make predictions in the validation set and track the error</a:t>
                </a:r>
              </a:p>
              <a:p>
                <a:r>
                  <a:rPr lang="en-US" dirty="0"/>
                  <a:t>Data:</a:t>
                </a:r>
              </a:p>
              <a:p>
                <a:pPr lvl="1"/>
                <a:r>
                  <a:rPr lang="en-US" dirty="0"/>
                  <a:t>Weekly data from Jan-2014 - Apr-2016 on IBB index + stocks data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9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82516" y="1820008"/>
                <a:ext cx="9972583" cy="4176060"/>
              </a:xfrm>
              <a:blipFill>
                <a:blip r:embed="rId2"/>
                <a:stretch>
                  <a:fillRect l="-550" t="-1168" r="-11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A close up of a logo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812" y="2482233"/>
            <a:ext cx="6223677" cy="635752"/>
          </a:xfrm>
          <a:prstGeom prst="rect">
            <a:avLst/>
          </a:prstGeom>
        </p:spPr>
      </p:pic>
      <p:sp>
        <p:nvSpPr>
          <p:cNvPr id="12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315251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867489" y="685060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Validation</a:t>
            </a:r>
            <a:br>
              <a:rPr lang="en-US" dirty="0"/>
            </a:br>
            <a:r>
              <a:rPr lang="en-US" sz="2800" dirty="0"/>
              <a:t>- IBB Index</a:t>
            </a:r>
            <a:endParaRPr lang="en-US" dirty="0"/>
          </a:p>
        </p:txBody>
      </p:sp>
      <p:pic>
        <p:nvPicPr>
          <p:cNvPr id="12" name="Picture 11" descr="A close up of text on a white background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465" y="1820008"/>
            <a:ext cx="4723716" cy="390525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135" y="1820008"/>
            <a:ext cx="3888009" cy="4207571"/>
          </a:xfrm>
          <a:prstGeom prst="rect">
            <a:avLst/>
          </a:prstGeom>
        </p:spPr>
      </p:pic>
      <p:sp>
        <p:nvSpPr>
          <p:cNvPr id="9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703746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0195128" y="702645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verification</a:t>
            </a:r>
            <a:br>
              <a:rPr lang="en-US" dirty="0"/>
            </a:br>
            <a:r>
              <a:rPr lang="en-US" sz="2800" dirty="0"/>
              <a:t>- IBB Index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122" y="2601749"/>
            <a:ext cx="3373120" cy="35433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40" y="2919825"/>
            <a:ext cx="4399280" cy="3017307"/>
          </a:xfrm>
          <a:prstGeom prst="rect">
            <a:avLst/>
          </a:prstGeom>
        </p:spPr>
      </p:pic>
      <p:sp>
        <p:nvSpPr>
          <p:cNvPr id="10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9" name="Rectangle 8"/>
          <p:cNvSpPr/>
          <p:nvPr/>
        </p:nvSpPr>
        <p:spPr>
          <a:xfrm>
            <a:off x="802639" y="1626682"/>
            <a:ext cx="936752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Verifying the chosen number of stocks using out-of-sample data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Estimating the accuracy of  selected approach using different number of stocks</a:t>
            </a:r>
          </a:p>
        </p:txBody>
      </p:sp>
    </p:spTree>
    <p:extLst>
      <p:ext uri="{BB962C8B-B14F-4D97-AF65-F5344CB8AC3E}">
        <p14:creationId xmlns:p14="http://schemas.microsoft.com/office/powerpoint/2010/main" val="116631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9E3D2-FF26-8740-88E3-44BF0E115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9ECFE-B583-C940-A496-615632646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882" y="1698627"/>
            <a:ext cx="11569729" cy="4595117"/>
          </a:xfrm>
        </p:spPr>
        <p:txBody>
          <a:bodyPr>
            <a:normAutofit/>
          </a:bodyPr>
          <a:lstStyle/>
          <a:p>
            <a:pPr marL="60325" indent="0">
              <a:buNone/>
            </a:pPr>
            <a:r>
              <a:rPr lang="en-US" sz="2000" b="1" dirty="0"/>
              <a:t>In our project, we retraced another index, IVW, by the deep portfolio theory following the same four-step routine.</a:t>
            </a:r>
          </a:p>
          <a:p>
            <a:pPr marL="403225" indent="-342900"/>
            <a:r>
              <a:rPr lang="en-US" b="1" dirty="0"/>
              <a:t>IVW</a:t>
            </a:r>
            <a:r>
              <a:rPr lang="en-US" dirty="0"/>
              <a:t> tracks an index of large-cap US stocks. The index selects stocks with growth characteristics from the S&amp;P 500 Index.</a:t>
            </a:r>
          </a:p>
          <a:p>
            <a:pPr marL="403225" indent="-342900"/>
            <a:r>
              <a:rPr lang="en-US" dirty="0"/>
              <a:t>Number of holdings as of 10/29/2019: 297 stocks (289 after data cleaning)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DF6AE9-3B59-664E-96A7-5461F4402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FD26E5-B37C-3344-9C9A-EDBD46ADB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83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96000" y="675528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899432" y="685060"/>
            <a:ext cx="1420859" cy="28605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Auto-Encoding</a:t>
            </a:r>
            <a:br>
              <a:rPr lang="en-US" dirty="0"/>
            </a:br>
            <a:r>
              <a:rPr lang="en-US" sz="2800" dirty="0"/>
              <a:t>- IVW Index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55" y="2183320"/>
            <a:ext cx="5014444" cy="33850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747" y="2070960"/>
            <a:ext cx="5418632" cy="3628822"/>
          </a:xfrm>
          <a:prstGeom prst="rect">
            <a:avLst/>
          </a:prstGeom>
        </p:spPr>
      </p:pic>
      <p:sp>
        <p:nvSpPr>
          <p:cNvPr id="10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176870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434342" y="685060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899432" y="685060"/>
            <a:ext cx="1420859" cy="28605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Calibration</a:t>
            </a:r>
            <a:br>
              <a:rPr lang="en-US" dirty="0"/>
            </a:br>
            <a:r>
              <a:rPr lang="en-US" sz="2800" dirty="0"/>
              <a:t>- IVW Index</a:t>
            </a: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558925" y="1820008"/>
            <a:ext cx="8706697" cy="4305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8925" indent="-288925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Calibration Phase:</a:t>
            </a:r>
          </a:p>
          <a:p>
            <a:pPr lvl="1"/>
            <a:r>
              <a:rPr lang="en-US" dirty="0"/>
              <a:t>Include 15 most communal stocks (communal degree: 3.12 to </a:t>
            </a:r>
            <a:r>
              <a:rPr lang="en-US" altLang="zh-CN" dirty="0"/>
              <a:t>7.61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Increase the number of neurons from 5 to 16</a:t>
            </a:r>
          </a:p>
          <a:p>
            <a:pPr lvl="1"/>
            <a:r>
              <a:rPr lang="en-US" dirty="0"/>
              <a:t>Extend the training data set: daily data from Jan-2014 to Dec-2017</a:t>
            </a:r>
          </a:p>
          <a:p>
            <a:pPr lvl="1"/>
            <a:r>
              <a:rPr lang="en-US" dirty="0"/>
              <a:t>Change the number of tracking stocks accordingly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3554393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Deep portfolio theory </a:t>
            </a:r>
            <a:r>
              <a:rPr lang="en-US" dirty="0"/>
              <a:t>builds on Markowitz’s classic risk-return trade-off and makes use of the </a:t>
            </a:r>
            <a:r>
              <a:rPr lang="en-US"/>
              <a:t>deep learning techniques </a:t>
            </a:r>
            <a:r>
              <a:rPr lang="en-US" dirty="0"/>
              <a:t>to construct portfolios. </a:t>
            </a:r>
          </a:p>
          <a:p>
            <a:pPr lvl="1"/>
            <a:r>
              <a:rPr lang="en-US" dirty="0"/>
              <a:t>It first encodes the market information and then decodes it to form a portfolio that is designed to achieve the goal.</a:t>
            </a:r>
          </a:p>
          <a:p>
            <a:pPr lvl="1"/>
            <a:r>
              <a:rPr lang="en-US" dirty="0"/>
              <a:t>It relies on deep factors which have a non-linear relationship to the input data.</a:t>
            </a:r>
          </a:p>
          <a:p>
            <a:pPr lvl="1"/>
            <a:r>
              <a:rPr lang="en-US" dirty="0"/>
              <a:t>Primary strength: avoid any statistical inputs such as expected returns or variance-covariance matrices. </a:t>
            </a:r>
          </a:p>
          <a:p>
            <a:pPr lvl="1"/>
            <a:r>
              <a:rPr lang="en-US" dirty="0"/>
              <a:t>Objective: formulate an automated and general portfolio selection process (4 steps): </a:t>
            </a:r>
            <a:r>
              <a:rPr lang="en-US" i="1" dirty="0"/>
              <a:t>Auto-Encoding; Calibration; Validation; Verification.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129611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434342" y="685060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899432" y="685060"/>
            <a:ext cx="1420859" cy="28605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Calibration</a:t>
            </a:r>
            <a:br>
              <a:rPr lang="en-US" dirty="0"/>
            </a:br>
            <a:r>
              <a:rPr lang="en-US" sz="2800" dirty="0"/>
              <a:t>- IVW Index</a:t>
            </a:r>
            <a:endParaRPr lang="en-US" dirty="0"/>
          </a:p>
        </p:txBody>
      </p:sp>
      <p:pic>
        <p:nvPicPr>
          <p:cNvPr id="9" name="Picture 8" descr="A screenshot of a cell phone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18" y="2069196"/>
            <a:ext cx="4923181" cy="4016924"/>
          </a:xfrm>
          <a:prstGeom prst="rect">
            <a:avLst/>
          </a:prstGeom>
        </p:spPr>
      </p:pic>
      <p:pic>
        <p:nvPicPr>
          <p:cNvPr id="10" name="Picture 9" descr="A close up of a map&#10;&#10;Description automatically generate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842" y="1977301"/>
            <a:ext cx="4923180" cy="4108819"/>
          </a:xfrm>
          <a:prstGeom prst="rect">
            <a:avLst/>
          </a:prstGeom>
        </p:spPr>
      </p:pic>
      <p:sp>
        <p:nvSpPr>
          <p:cNvPr id="13" name="Footer Placeholder 5"/>
          <p:cNvSpPr txBox="1">
            <a:spLocks/>
          </p:cNvSpPr>
          <p:nvPr/>
        </p:nvSpPr>
        <p:spPr>
          <a:xfrm>
            <a:off x="1158825" y="1490449"/>
            <a:ext cx="5226517" cy="40820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/>
              <a:t># of neurons = 16</a:t>
            </a:r>
          </a:p>
        </p:txBody>
      </p:sp>
      <p:sp>
        <p:nvSpPr>
          <p:cNvPr id="14" name="Footer Placeholder 5"/>
          <p:cNvSpPr txBox="1">
            <a:spLocks/>
          </p:cNvSpPr>
          <p:nvPr/>
        </p:nvSpPr>
        <p:spPr>
          <a:xfrm>
            <a:off x="6965483" y="1474099"/>
            <a:ext cx="5226517" cy="40820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/>
              <a:t># of neurons = 64</a:t>
            </a:r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33890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calibration</a:t>
            </a:r>
            <a:br>
              <a:rPr lang="en-US" dirty="0"/>
            </a:br>
            <a:r>
              <a:rPr lang="en-US" sz="2800" dirty="0"/>
              <a:t>- IVW Index</a:t>
            </a:r>
            <a:endParaRPr lang="en-US" dirty="0"/>
          </a:p>
        </p:txBody>
      </p:sp>
      <p:sp>
        <p:nvSpPr>
          <p:cNvPr id="13" name="Footer Placeholder 5"/>
          <p:cNvSpPr txBox="1">
            <a:spLocks/>
          </p:cNvSpPr>
          <p:nvPr/>
        </p:nvSpPr>
        <p:spPr>
          <a:xfrm>
            <a:off x="1651194" y="1593667"/>
            <a:ext cx="5226517" cy="40820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/>
              <a:t>More stocks</a:t>
            </a:r>
          </a:p>
        </p:txBody>
      </p:sp>
      <p:sp>
        <p:nvSpPr>
          <p:cNvPr id="14" name="Footer Placeholder 5"/>
          <p:cNvSpPr txBox="1">
            <a:spLocks/>
          </p:cNvSpPr>
          <p:nvPr/>
        </p:nvSpPr>
        <p:spPr>
          <a:xfrm>
            <a:off x="7589736" y="1566998"/>
            <a:ext cx="5226517" cy="40820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/>
              <a:t>Fewer stocks</a:t>
            </a:r>
          </a:p>
        </p:txBody>
      </p:sp>
      <p:pic>
        <p:nvPicPr>
          <p:cNvPr id="12" name="Picture 11" descr="A screenshot of a cell phone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09" y="2142320"/>
            <a:ext cx="4743938" cy="387067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4747" y="2104002"/>
            <a:ext cx="5559510" cy="4012516"/>
          </a:xfrm>
          <a:prstGeom prst="rect">
            <a:avLst/>
          </a:prstGeom>
        </p:spPr>
      </p:pic>
      <p:sp>
        <p:nvSpPr>
          <p:cNvPr id="16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434342" y="685060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2</a:t>
            </a:r>
          </a:p>
        </p:txBody>
      </p:sp>
    </p:spTree>
    <p:extLst>
      <p:ext uri="{BB962C8B-B14F-4D97-AF65-F5344CB8AC3E}">
        <p14:creationId xmlns:p14="http://schemas.microsoft.com/office/powerpoint/2010/main" val="2605198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888238" y="707204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validation</a:t>
            </a:r>
            <a:br>
              <a:rPr lang="en-US" dirty="0"/>
            </a:br>
            <a:r>
              <a:rPr lang="en-US" sz="2800" dirty="0"/>
              <a:t>- IVW Index</a:t>
            </a:r>
            <a:endParaRPr lang="en-US" dirty="0"/>
          </a:p>
        </p:txBody>
      </p:sp>
      <p:sp>
        <p:nvSpPr>
          <p:cNvPr id="13" name="Footer Placeholder 5"/>
          <p:cNvSpPr txBox="1">
            <a:spLocks/>
          </p:cNvSpPr>
          <p:nvPr/>
        </p:nvSpPr>
        <p:spPr>
          <a:xfrm>
            <a:off x="1651194" y="1676617"/>
            <a:ext cx="5226517" cy="40820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sz="2200" b="1" dirty="0"/>
              <a:t>λ</a:t>
            </a:r>
            <a:r>
              <a:rPr lang="en-US" sz="2200" b="1" dirty="0"/>
              <a:t> = 0.01 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360" y="2101209"/>
            <a:ext cx="5461965" cy="410801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400" y="2101209"/>
            <a:ext cx="5356933" cy="4052236"/>
          </a:xfrm>
          <a:prstGeom prst="rect">
            <a:avLst/>
          </a:prstGeom>
        </p:spPr>
      </p:pic>
      <p:sp>
        <p:nvSpPr>
          <p:cNvPr id="19" name="Footer Placeholder 5"/>
          <p:cNvSpPr txBox="1">
            <a:spLocks/>
          </p:cNvSpPr>
          <p:nvPr/>
        </p:nvSpPr>
        <p:spPr>
          <a:xfrm>
            <a:off x="7555170" y="1552403"/>
            <a:ext cx="5226517" cy="40820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sz="2200" b="1" dirty="0"/>
              <a:t>λ</a:t>
            </a:r>
            <a:r>
              <a:rPr lang="en-US" sz="2200" b="1" dirty="0"/>
              <a:t> = 0.05 </a:t>
            </a:r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278397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888238" y="707204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validation</a:t>
            </a:r>
            <a:br>
              <a:rPr lang="en-US" dirty="0"/>
            </a:br>
            <a:r>
              <a:rPr lang="en-US" sz="2800" dirty="0"/>
              <a:t>- IVW Index</a:t>
            </a:r>
            <a:endParaRPr lang="en-US" dirty="0"/>
          </a:p>
        </p:txBody>
      </p:sp>
      <p:sp>
        <p:nvSpPr>
          <p:cNvPr id="13" name="Footer Placeholder 5"/>
          <p:cNvSpPr txBox="1">
            <a:spLocks/>
          </p:cNvSpPr>
          <p:nvPr/>
        </p:nvSpPr>
        <p:spPr>
          <a:xfrm>
            <a:off x="1651194" y="1676617"/>
            <a:ext cx="5226517" cy="40820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sz="2200" b="1" dirty="0"/>
              <a:t>λ</a:t>
            </a:r>
            <a:r>
              <a:rPr lang="en-US" sz="2200" b="1" dirty="0"/>
              <a:t> = 0.1 </a:t>
            </a:r>
          </a:p>
        </p:txBody>
      </p:sp>
      <p:sp>
        <p:nvSpPr>
          <p:cNvPr id="19" name="Footer Placeholder 5"/>
          <p:cNvSpPr txBox="1">
            <a:spLocks/>
          </p:cNvSpPr>
          <p:nvPr/>
        </p:nvSpPr>
        <p:spPr>
          <a:xfrm>
            <a:off x="7795493" y="1615905"/>
            <a:ext cx="5226517" cy="40820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sz="2200" b="1" dirty="0"/>
              <a:t>λ</a:t>
            </a:r>
            <a:r>
              <a:rPr lang="en-US" sz="2200" b="1" dirty="0"/>
              <a:t> = 1 </a:t>
            </a:r>
          </a:p>
        </p:txBody>
      </p:sp>
      <p:pic>
        <p:nvPicPr>
          <p:cNvPr id="12" name="Content Placehold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061" y="2111551"/>
            <a:ext cx="4862939" cy="38578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004" y="2131500"/>
            <a:ext cx="5121403" cy="3952064"/>
          </a:xfrm>
          <a:prstGeom prst="rect">
            <a:avLst/>
          </a:prstGeom>
        </p:spPr>
      </p:pic>
      <p:sp>
        <p:nvSpPr>
          <p:cNvPr id="15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338073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0073548" y="738955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Verification</a:t>
            </a:r>
            <a:br>
              <a:rPr lang="en-US" dirty="0"/>
            </a:br>
            <a:r>
              <a:rPr lang="en-US" sz="2800" dirty="0"/>
              <a:t>- IVW Index</a:t>
            </a:r>
            <a:endParaRPr lang="en-US" dirty="0"/>
          </a:p>
        </p:txBody>
      </p:sp>
      <p:sp>
        <p:nvSpPr>
          <p:cNvPr id="15" name="Content Placeholder 3"/>
          <p:cNvSpPr>
            <a:spLocks noGrp="1"/>
          </p:cNvSpPr>
          <p:nvPr>
            <p:ph sz="half" idx="1"/>
          </p:nvPr>
        </p:nvSpPr>
        <p:spPr>
          <a:xfrm>
            <a:off x="347804" y="1650556"/>
            <a:ext cx="11000915" cy="4590472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US" sz="2000" dirty="0"/>
              <a:t>Verifying the number of stocks chosen to track the index</a:t>
            </a:r>
          </a:p>
          <a:p>
            <a:pPr>
              <a:spcAft>
                <a:spcPts val="0"/>
              </a:spcAft>
            </a:pPr>
            <a:r>
              <a:rPr lang="en-US" sz="2000" dirty="0"/>
              <a:t>Estimating the accuracy of  selected approach using different number of stocks</a:t>
            </a:r>
          </a:p>
        </p:txBody>
      </p:sp>
      <p:pic>
        <p:nvPicPr>
          <p:cNvPr id="16" name="Content Placeholder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23" y="2924843"/>
            <a:ext cx="4327394" cy="3068918"/>
          </a:xfrm>
          <a:prstGeom prst="rect">
            <a:avLst/>
          </a:prstGeom>
        </p:spPr>
      </p:pic>
      <p:pic>
        <p:nvPicPr>
          <p:cNvPr id="17" name="Content Placehold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854" y="2924843"/>
            <a:ext cx="4371552" cy="3068918"/>
          </a:xfrm>
          <a:prstGeom prst="rect">
            <a:avLst/>
          </a:prstGeom>
        </p:spPr>
      </p:pic>
      <p:sp>
        <p:nvSpPr>
          <p:cNvPr id="9" name="Footer Placeholder 5"/>
          <p:cNvSpPr>
            <a:spLocks noGrp="1"/>
          </p:cNvSpPr>
          <p:nvPr>
            <p:ph type="ftr" sz="quarter" idx="17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1429164" y="2483194"/>
            <a:ext cx="3726199" cy="44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8925" indent="-288925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0"/>
              </a:spcAft>
              <a:buNone/>
            </a:pPr>
            <a:r>
              <a:rPr lang="en-US" sz="2000" dirty="0"/>
              <a:t>Fixed communal stocks</a:t>
            </a:r>
          </a:p>
        </p:txBody>
      </p:sp>
      <p:sp>
        <p:nvSpPr>
          <p:cNvPr id="12" name="Content Placeholder 3"/>
          <p:cNvSpPr txBox="1">
            <a:spLocks/>
          </p:cNvSpPr>
          <p:nvPr/>
        </p:nvSpPr>
        <p:spPr>
          <a:xfrm>
            <a:off x="7057778" y="2483194"/>
            <a:ext cx="3726199" cy="44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8925" indent="-288925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0"/>
              </a:spcAft>
              <a:buNone/>
            </a:pPr>
            <a:r>
              <a:rPr lang="en-US" sz="2000" dirty="0"/>
              <a:t>Fixed non-communal stocks</a:t>
            </a:r>
          </a:p>
        </p:txBody>
      </p:sp>
    </p:spTree>
    <p:extLst>
      <p:ext uri="{BB962C8B-B14F-4D97-AF65-F5344CB8AC3E}">
        <p14:creationId xmlns:p14="http://schemas.microsoft.com/office/powerpoint/2010/main" val="1353477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883" y="1413163"/>
            <a:ext cx="10560518" cy="4595117"/>
          </a:xfrm>
        </p:spPr>
        <p:txBody>
          <a:bodyPr>
            <a:normAutofit/>
          </a:bodyPr>
          <a:lstStyle/>
          <a:p>
            <a:r>
              <a:rPr lang="en-US" dirty="0"/>
              <a:t>The authors developed a four-step routine of </a:t>
            </a:r>
            <a:r>
              <a:rPr lang="en-US" i="1" dirty="0"/>
              <a:t>auto</a:t>
            </a:r>
            <a:r>
              <a:rPr lang="en-US" dirty="0"/>
              <a:t>-</a:t>
            </a:r>
            <a:r>
              <a:rPr lang="en-US" i="1" dirty="0"/>
              <a:t>encode</a:t>
            </a:r>
            <a:r>
              <a:rPr lang="en-US" dirty="0"/>
              <a:t>, </a:t>
            </a:r>
            <a:r>
              <a:rPr lang="en-US" i="1" dirty="0"/>
              <a:t>calibrate</a:t>
            </a:r>
            <a:r>
              <a:rPr lang="en-US" dirty="0"/>
              <a:t>, </a:t>
            </a:r>
            <a:r>
              <a:rPr lang="en-US" i="1" dirty="0"/>
              <a:t>validate</a:t>
            </a:r>
            <a:r>
              <a:rPr lang="en-US" dirty="0"/>
              <a:t> and </a:t>
            </a:r>
            <a:r>
              <a:rPr lang="en-US" i="1" dirty="0"/>
              <a:t>verify</a:t>
            </a:r>
            <a:r>
              <a:rPr lang="en-US" dirty="0"/>
              <a:t> for portfolio selection. </a:t>
            </a:r>
          </a:p>
          <a:p>
            <a:pPr lvl="1"/>
            <a:r>
              <a:rPr lang="en-US" dirty="0"/>
              <a:t>The large data set of historical returns were encoded and reduced to an information subset, and then decoded to achieve a pre-specified goal.</a:t>
            </a:r>
          </a:p>
          <a:p>
            <a:pPr lvl="1"/>
            <a:r>
              <a:rPr lang="en-US" dirty="0"/>
              <a:t>An appropriate amount of regularization was chosen to optimize the out-of-sample performance.</a:t>
            </a:r>
          </a:p>
          <a:p>
            <a:r>
              <a:rPr lang="en-US" dirty="0"/>
              <a:t>We implemented the method in the IBB index from the original paper and an additional index, IVW, for testing.</a:t>
            </a:r>
          </a:p>
          <a:p>
            <a:r>
              <a:rPr lang="en-US" dirty="0"/>
              <a:t>(Not shown in slides) In order to beat the index return, the authors amended the target index data during the calibration phase.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5226517" cy="250337"/>
          </a:xfrm>
        </p:spPr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981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Assessment/Limitations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26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44D1B62-F627-984C-8E98-6F2147C468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32459" y="1477557"/>
                <a:ext cx="9727081" cy="4787612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A large amount of manual tuning to achieve the optimized model.</a:t>
                </a:r>
              </a:p>
              <a:p>
                <a:pPr lvl="1"/>
                <a:r>
                  <a:rPr lang="en-US" dirty="0"/>
                  <a:t>Calibration: choice of the number of layers, the number of neurons, the choice of activation function and </a:t>
                </a:r>
                <a:r>
                  <a:rPr lang="en-US" dirty="0" err="1"/>
                  <a:t>regularizer</a:t>
                </a:r>
                <a:endParaRPr lang="en-US" dirty="0"/>
              </a:p>
              <a:p>
                <a:pPr lvl="1"/>
                <a:r>
                  <a:rPr lang="en-US" dirty="0"/>
                  <a:t>Validation: modified choice of </a:t>
                </a:r>
                <a:r>
                  <a:rPr lang="en-US" dirty="0" err="1"/>
                  <a:t>regularizer</a:t>
                </a:r>
                <a:r>
                  <a:rPr lang="en-US" dirty="0"/>
                  <a:t> in auto-encoding and calibration phase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Verification: choice of number of stocks (communal and non-communal)</a:t>
                </a:r>
              </a:p>
              <a:p>
                <a:r>
                  <a:rPr lang="en-US" sz="2000" dirty="0"/>
                  <a:t>All the tuning parameters are specified to dataset.</a:t>
                </a:r>
              </a:p>
              <a:p>
                <a:r>
                  <a:rPr lang="en-US" sz="2000" dirty="0"/>
                  <a:t>Large number of stocks required to achieve relatively reliable prediction.</a:t>
                </a:r>
              </a:p>
              <a:p>
                <a:r>
                  <a:rPr lang="en-US" sz="2000" dirty="0" err="1"/>
                  <a:t>Blackbox</a:t>
                </a:r>
                <a:r>
                  <a:rPr lang="en-US" sz="2000" dirty="0"/>
                  <a:t> approach.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B44D1B62-F627-984C-8E98-6F2147C468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32459" y="1477557"/>
                <a:ext cx="9727081" cy="4787612"/>
              </a:xfrm>
              <a:blipFill>
                <a:blip r:embed="rId2"/>
                <a:stretch>
                  <a:fillRect l="-251" t="-763" r="-1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97768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4D1B62-F627-984C-8E98-6F2147C4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459" y="1477557"/>
            <a:ext cx="9727081" cy="4787612"/>
          </a:xfrm>
        </p:spPr>
        <p:txBody>
          <a:bodyPr/>
          <a:lstStyle/>
          <a:p>
            <a:r>
              <a:rPr lang="en-US" sz="1800" dirty="0"/>
              <a:t>Heaton J., N.G. Polson and J.H. Witte, Deep learning for finance: deep portfolios, </a:t>
            </a:r>
            <a:r>
              <a:rPr lang="en-US" sz="1800" i="1" dirty="0"/>
              <a:t>Appl. Stochastic Models Bus. Ind., </a:t>
            </a:r>
            <a:r>
              <a:rPr lang="en-US" sz="1800" dirty="0"/>
              <a:t>2017, </a:t>
            </a:r>
            <a:r>
              <a:rPr lang="en-US" sz="1800" b="1" dirty="0"/>
              <a:t>33</a:t>
            </a:r>
            <a:r>
              <a:rPr lang="en-US" sz="1800" dirty="0"/>
              <a:t>, 3–12.</a:t>
            </a:r>
          </a:p>
          <a:p>
            <a:r>
              <a:rPr lang="en-US" sz="1800" dirty="0"/>
              <a:t>Heaton J., N.G. Polson and J.H. Witte, Deep Portfolio Theory, arXiv:1605.07230v1, revised 23 May 2016.</a:t>
            </a:r>
          </a:p>
          <a:p>
            <a:r>
              <a:rPr lang="en-US" sz="1800" dirty="0"/>
              <a:t>Hinton G.E., R.R. </a:t>
            </a:r>
            <a:r>
              <a:rPr lang="en-US" sz="1800" dirty="0" err="1"/>
              <a:t>Salakhutdinov</a:t>
            </a:r>
            <a:r>
              <a:rPr lang="en-US" sz="1800" dirty="0"/>
              <a:t>, Reducing the dimensionality of data with neural networks. </a:t>
            </a:r>
            <a:r>
              <a:rPr lang="en-US" sz="1800" i="1" dirty="0"/>
              <a:t>Science, </a:t>
            </a:r>
            <a:r>
              <a:rPr lang="en-US" sz="1800" dirty="0"/>
              <a:t>2006, </a:t>
            </a:r>
            <a:r>
              <a:rPr lang="en-US" sz="1800" b="1" dirty="0"/>
              <a:t>313</a:t>
            </a:r>
            <a:r>
              <a:rPr lang="en-US" sz="1800" dirty="0"/>
              <a:t>(5786), 504–507.</a:t>
            </a:r>
          </a:p>
          <a:p>
            <a:r>
              <a:rPr lang="en-US" sz="1800" dirty="0"/>
              <a:t>Cook R.D., Fisher lecture: dimension reduction in regression. </a:t>
            </a:r>
            <a:r>
              <a:rPr lang="en-US" sz="1800" i="1" dirty="0"/>
              <a:t>Statistical Science </a:t>
            </a:r>
            <a:r>
              <a:rPr lang="en-US" sz="1800" dirty="0"/>
              <a:t>2007, 1–26.</a:t>
            </a:r>
          </a:p>
          <a:p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</p:spTree>
    <p:extLst>
      <p:ext uri="{BB962C8B-B14F-4D97-AF65-F5344CB8AC3E}">
        <p14:creationId xmlns:p14="http://schemas.microsoft.com/office/powerpoint/2010/main" val="391657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listening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37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60325" indent="0">
                  <a:buNone/>
                </a:pPr>
                <a:r>
                  <a:rPr lang="en-US" dirty="0"/>
                  <a:t>1. Auto-Encoding: </a:t>
                </a:r>
              </a:p>
              <a:p>
                <a:pPr marL="60325" indent="0">
                  <a:buNone/>
                </a:pPr>
                <a:r>
                  <a:rPr lang="en-US" dirty="0"/>
                  <a:t>Find the </a:t>
                </a:r>
                <a:r>
                  <a:rPr lang="en-US" i="1" dirty="0"/>
                  <a:t>market-map, </a:t>
                </a:r>
                <a:r>
                  <a:rPr lang="en-US" dirty="0"/>
                  <a:t>denoted by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dirty="0"/>
                  <a:t>, that solves</a:t>
                </a:r>
              </a:p>
              <a:p>
                <a:pPr marL="60325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lim>
                          </m:limLow>
                        </m:fName>
                        <m:e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p>
                                      </m:sSub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𝑠𝑢𝑏𝑗𝑒𝑐𝑡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𝑡𝑜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</m:d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≤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en-US" dirty="0"/>
              </a:p>
              <a:p>
                <a:pPr marL="60325" indent="0">
                  <a:buNone/>
                </a:pPr>
                <a:r>
                  <a:rPr lang="en-US" dirty="0"/>
                  <a:t>	Create a more information-efficient representation of X.</a:t>
                </a:r>
              </a:p>
              <a:p>
                <a:pPr marL="60325" indent="0">
                  <a:buNone/>
                </a:pPr>
                <a:r>
                  <a:rPr lang="en-US" dirty="0"/>
                  <a:t>2. Calibration: </a:t>
                </a:r>
              </a:p>
              <a:p>
                <a:pPr marL="60325" indent="0">
                  <a:buNone/>
                </a:pPr>
                <a:r>
                  <a:rPr lang="en-US" dirty="0"/>
                  <a:t>Find the </a:t>
                </a:r>
                <a:r>
                  <a:rPr lang="en-US" i="1" dirty="0"/>
                  <a:t>portfolio-map</a:t>
                </a:r>
                <a:r>
                  <a:rPr lang="en-US" dirty="0"/>
                  <a:t>, denoted by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dirty="0"/>
                  <a:t>, that solves</a:t>
                </a:r>
              </a:p>
              <a:p>
                <a:pPr marL="60325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lim>
                          </m:limLow>
                        </m:fName>
                        <m:e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sup>
                                      </m:sSub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𝑠𝑢𝑏𝑗𝑒𝑐𝑡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𝑡𝑜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</m:e>
                              </m:d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≤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en-US" i="1" dirty="0"/>
              </a:p>
              <a:p>
                <a:pPr marL="60325" indent="0">
                  <a:buNone/>
                </a:pPr>
                <a:r>
                  <a:rPr lang="en-US" i="1" dirty="0"/>
                  <a:t>	</a:t>
                </a:r>
                <a:r>
                  <a:rPr lang="en-US" dirty="0"/>
                  <a:t>Create a portfolio from X for the approximation of objective Y.</a:t>
                </a:r>
              </a:p>
              <a:p>
                <a:pPr marL="60325" indent="0">
                  <a:buNone/>
                </a:pPr>
                <a:endParaRPr lang="en-US" i="1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1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4 STEPS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82662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60325" indent="0">
                  <a:buNone/>
                </a:pPr>
                <a:r>
                  <a:rPr lang="en-US" sz="2200" dirty="0"/>
                  <a:t>3. Validation</a:t>
                </a:r>
              </a:p>
              <a:p>
                <a:pPr marL="60325" indent="0">
                  <a:buNone/>
                </a:pPr>
                <a:r>
                  <a:rPr lang="en-US" sz="2200" dirty="0"/>
                  <a:t>Find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p>
                    <m:r>
                      <a:rPr lang="en-US" sz="22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p>
                  </m:oMath>
                </a14:m>
                <a:r>
                  <a:rPr lang="en-US" sz="2200" dirty="0"/>
                  <a:t> to suitably balance the trade-off between the two errors</a:t>
                </a:r>
              </a:p>
              <a:p>
                <a:pPr marL="60325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acc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𝐹</m:t>
                                      </m:r>
                                    </m:e>
                                    <m:sub>
                                      <m:sSubSup>
                                        <m:sSubSupPr>
                                          <m:ctrlP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b>
                                        <m:sup>
                                          <m: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  <m:t>∗</m:t>
                                          </m:r>
                                        </m:sup>
                                      </m:sSubSup>
                                    </m:sub>
                                    <m:sup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2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200">
                          <a:latin typeface="Cambria Math" panose="02040503050406030204" pitchFamily="18" charset="0"/>
                        </a:rPr>
                        <m:t>and</m:t>
                      </m:r>
                      <m:r>
                        <a:rPr lang="en-US" sz="220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200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22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</m:acc>
                                  <m:r>
                                    <a:rPr lang="en-US" sz="22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𝐹</m:t>
                                      </m:r>
                                    </m:e>
                                    <m:sub>
                                      <m:sSubSup>
                                        <m:sSubSupPr>
                                          <m:ctrlP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  <m:t>𝑊</m:t>
                                          </m:r>
                                        </m:e>
                                        <m:sub>
                                          <m: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sub>
                                        <m:sup>
                                          <m: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  <m:t>∗</m:t>
                                          </m:r>
                                        </m:sup>
                                      </m:sSubSup>
                                    </m:sub>
                                    <m:sup>
                                      <m: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en-US" sz="2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200" i="1">
                                              <a:latin typeface="Cambria Math" panose="020405030504060302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22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2200" dirty="0"/>
              </a:p>
              <a:p>
                <a:pPr marL="60325" indent="0">
                  <a:buNone/>
                </a:pPr>
                <a:r>
                  <a:rPr lang="en-US" sz="2200" dirty="0"/>
                  <a:t>	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sz="22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sz="2200" i="1">
                        <a:latin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200" dirty="0"/>
                  <a:t> are the solutions to the previous two steps, respectively.</a:t>
                </a:r>
              </a:p>
              <a:p>
                <a:pPr marL="60325" indent="0">
                  <a:buNone/>
                </a:pPr>
                <a:r>
                  <a:rPr lang="en-US" sz="2200" dirty="0"/>
                  <a:t>4. Verification</a:t>
                </a:r>
              </a:p>
              <a:p>
                <a:pPr marL="60325" indent="0">
                  <a:buNone/>
                </a:pPr>
                <a:r>
                  <a:rPr lang="en-US" sz="2200" dirty="0"/>
                  <a:t>Choose </a:t>
                </a:r>
                <a:r>
                  <a:rPr lang="en-US" sz="2200" i="1" dirty="0"/>
                  <a:t>market-cap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𝑊</m:t>
                        </m:r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200" i="1" dirty="0"/>
                  <a:t> and portfolio-map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𝑊</m:t>
                        </m:r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sub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200" i="1" dirty="0"/>
                  <a:t> </a:t>
                </a:r>
                <a:r>
                  <a:rPr lang="en-US" sz="2200" dirty="0"/>
                  <a:t>such that validation is factory, which is determined by inspecting the deep portfolio frontier.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5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4 STEPS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83762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FAC05D9-AEC0-B14B-8D1C-F0272DB86A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8996" y="1330035"/>
            <a:ext cx="5052988" cy="4595813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noFill/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ARCHITECTURE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Auto 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A1718E22-77ED-A840-AAE8-19AF7CC02D3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92799" y="1238596"/>
                <a:ext cx="6039317" cy="4938368"/>
              </a:xfrm>
              <a:prstGeom prst="rect">
                <a:avLst/>
              </a:prstGeom>
            </p:spPr>
            <p:txBody>
              <a:bodyPr anchor="ctr">
                <a:normAutofit/>
              </a:bodyPr>
              <a:lstStyle>
                <a:lvl1pPr marL="288925" indent="-288925" algn="l" defTabSz="914400" rtl="0" eaLnBrk="1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800"/>
                  </a:spcAft>
                  <a:buClr>
                    <a:schemeClr val="tx1"/>
                  </a:buClr>
                  <a:buSzPct val="85000"/>
                  <a:buFont typeface="Wingdings" charset="2"/>
                  <a:buChar char="§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800"/>
                  </a:spcAft>
                  <a:buClr>
                    <a:schemeClr val="tx1"/>
                  </a:buClr>
                  <a:buSzPct val="85000"/>
                  <a:buFont typeface="Wingdings" charset="2"/>
                  <a:buChar char="§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800"/>
                  </a:spcAft>
                  <a:buClr>
                    <a:schemeClr val="tx1"/>
                  </a:buClr>
                  <a:buSzPct val="85000"/>
                  <a:buFont typeface="Wingdings" charset="2"/>
                  <a:buChar char="§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800"/>
                  </a:spcAft>
                  <a:buClr>
                    <a:schemeClr val="tx1"/>
                  </a:buClr>
                  <a:buSzPct val="85000"/>
                  <a:buFont typeface="Wingdings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800"/>
                  </a:spcAft>
                  <a:buClr>
                    <a:schemeClr val="tx1"/>
                  </a:buClr>
                  <a:buSzPct val="85000"/>
                  <a:buFont typeface="Wingdings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We are trying to fit the model 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In the simplest case with one hidden layer, we train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such that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𝑎𝑟𝑔𝑚𝑖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||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</m:sSub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)|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𝜆𝜙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         with 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𝑊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𝑗𝑘</m:t>
                                    </m:r>
                                  </m:sup>
                                </m:sSubSup>
                              </m:e>
                            </m:d>
                          </m:e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𝑊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en-US" sz="2000" b="0" i="1" smtClean="0">
                                        <a:latin typeface="Cambria Math" panose="02040503050406030204" pitchFamily="18" charset="0"/>
                                      </a:rPr>
                                      <m:t>𝑘𝑖</m:t>
                                    </m:r>
                                  </m:sup>
                                </m:sSubSup>
                              </m:e>
                            </m:d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A1718E22-77ED-A840-AAE8-19AF7CC02D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2799" y="1238596"/>
                <a:ext cx="6039317" cy="4938368"/>
              </a:xfrm>
              <a:prstGeom prst="rect">
                <a:avLst/>
              </a:prstGeom>
              <a:blipFill>
                <a:blip r:embed="rId3"/>
                <a:stretch>
                  <a:fillRect l="-8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604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noFill/>
        </p:spPr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ARCHITECTURE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59883" y="434108"/>
            <a:ext cx="8568672" cy="895927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 – traditional factor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94C74797-A026-DC4D-A318-9A1E53E8809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9882" y="1413164"/>
                <a:ext cx="11569729" cy="4563222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Similar to the auto-encoding step, in this step, we are building a neural network with the same architecture with only the output replaced by the goal, which is the index return in the following experiment.</a:t>
                </a:r>
              </a:p>
              <a:p>
                <a:r>
                  <a:rPr lang="en-US" dirty="0"/>
                  <a:t>Theoretical motivation: </a:t>
                </a:r>
                <a:r>
                  <a:rPr lang="en-US" sz="2000" b="1" dirty="0"/>
                  <a:t>Kolmogorov Arnold Representation Theorem</a:t>
                </a:r>
                <a:r>
                  <a:rPr lang="en-US" dirty="0"/>
                  <a:t>.</a:t>
                </a:r>
              </a:p>
              <a:p>
                <a:pPr marL="320675" indent="0">
                  <a:buNone/>
                </a:pPr>
                <a:r>
                  <a:rPr lang="en-US" dirty="0"/>
                  <a:t>Any continuous function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0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variables, 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en-US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can be represented as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dirty="0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dirty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dirty="0"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sub>
                          </m:sSub>
                        </m:e>
                      </m:d>
                      <m:r>
                        <a:rPr lang="en-US" b="0" i="0" dirty="0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nary>
                            <m:naryPr>
                              <m:chr m:val="∑"/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pPr marL="320675" indent="0">
                  <a:buNone/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are univariate functions,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is a universal basis that does not depend on the payout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94C74797-A026-DC4D-A318-9A1E53E8809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9882" y="1413164"/>
                <a:ext cx="11569729" cy="4563222"/>
              </a:xfrm>
              <a:blipFill>
                <a:blip r:embed="rId2"/>
                <a:stretch>
                  <a:fillRect l="-439" t="-1662" r="-329" b="-185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235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9E3D2-FF26-8740-88E3-44BF0E115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NUMERICAL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9ECFE-B583-C940-A496-615632646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0325" indent="0">
              <a:buNone/>
            </a:pPr>
            <a:r>
              <a:rPr lang="en-US" dirty="0"/>
              <a:t>The paper has retraced the IBB Index as an numerical example.  </a:t>
            </a:r>
          </a:p>
          <a:p>
            <a:pPr marL="60325" indent="0">
              <a:buNone/>
            </a:pPr>
            <a:r>
              <a:rPr lang="en-US" dirty="0"/>
              <a:t>The goal is to find a small selection of stocks for which a deep portfolio structure with good out-of-sample tracking properties can found.</a:t>
            </a:r>
          </a:p>
          <a:p>
            <a:pPr marL="403225" indent="-342900"/>
            <a:r>
              <a:rPr lang="en-US" dirty="0"/>
              <a:t>IBB tracks an index composed of biotechnology and pharmaceutical equities listed on the NASDAQ.</a:t>
            </a:r>
          </a:p>
          <a:p>
            <a:pPr marL="403225" indent="-342900"/>
            <a:r>
              <a:rPr lang="en-US" dirty="0"/>
              <a:t>Number of holdings as of 10/29/2019: 218 stocks (89 after data cleaning).</a:t>
            </a:r>
          </a:p>
          <a:p>
            <a:pPr marL="60325" indent="0">
              <a:buNone/>
            </a:pPr>
            <a:r>
              <a:rPr lang="en-US" sz="2000" b="1" dirty="0"/>
              <a:t>We have successfully replicated the four steps in the paper with satisfied result achieved.</a:t>
            </a:r>
          </a:p>
          <a:p>
            <a:pPr marL="60325" indent="0">
              <a:buNone/>
            </a:pPr>
            <a:r>
              <a:rPr lang="en-US" sz="2000" b="1" dirty="0"/>
              <a:t>In our project, we are retracing another index, IVW, by applying the deep portfolio theory.</a:t>
            </a:r>
          </a:p>
          <a:p>
            <a:pPr marL="60325" indent="0">
              <a:buNone/>
            </a:pPr>
            <a:endParaRPr lang="en-US" sz="2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DF6AE9-3B59-664E-96A7-5461F4402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FD26E5-B37C-3344-9C9A-EDBD46ADB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03400" y="675528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899432" y="685060"/>
            <a:ext cx="1420859" cy="28605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Auto-Encoding</a:t>
            </a:r>
            <a:br>
              <a:rPr lang="en-US" dirty="0"/>
            </a:br>
            <a:r>
              <a:rPr lang="en-US" sz="2800" dirty="0"/>
              <a:t>- IBB Index</a:t>
            </a:r>
            <a:endParaRPr lang="en-US" dirty="0"/>
          </a:p>
        </p:txBody>
      </p:sp>
      <p:pic>
        <p:nvPicPr>
          <p:cNvPr id="14" name="Content Placeholder 6" descr="A close up of a map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962" y="1562944"/>
            <a:ext cx="4091195" cy="44380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51DD8D-BCE2-654E-ADA6-0FB487720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71420"/>
            <a:ext cx="4429539" cy="44295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2048CA-772E-2D40-8B6E-79EA0E3F7EF2}"/>
              </a:ext>
            </a:extLst>
          </p:cNvPr>
          <p:cNvSpPr txBox="1"/>
          <p:nvPr/>
        </p:nvSpPr>
        <p:spPr>
          <a:xfrm>
            <a:off x="3033117" y="1367237"/>
            <a:ext cx="21403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Original Paper Result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6AA288-B8CA-1C48-83F2-633A402E33F7}"/>
              </a:ext>
            </a:extLst>
          </p:cNvPr>
          <p:cNvSpPr txBox="1"/>
          <p:nvPr/>
        </p:nvSpPr>
        <p:spPr>
          <a:xfrm>
            <a:off x="6859234" y="1287685"/>
            <a:ext cx="28921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Our replication on IVW Index</a:t>
            </a:r>
          </a:p>
        </p:txBody>
      </p:sp>
    </p:spTree>
    <p:extLst>
      <p:ext uri="{BB962C8B-B14F-4D97-AF65-F5344CB8AC3E}">
        <p14:creationId xmlns:p14="http://schemas.microsoft.com/office/powerpoint/2010/main" val="73026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03400" y="675528"/>
            <a:ext cx="1420859" cy="286052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Step 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899432" y="685060"/>
            <a:ext cx="1420859" cy="28605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DEEP PORTFOLIO THEORY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59883" y="434108"/>
            <a:ext cx="11569729" cy="1385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cap="all" spc="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Auto-Encoding</a:t>
            </a:r>
            <a:br>
              <a:rPr lang="en-US" dirty="0"/>
            </a:br>
            <a:r>
              <a:rPr lang="en-US" sz="2800" dirty="0"/>
              <a:t>- IBB Index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6B6791C-C45E-C645-BE80-53ABFB813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331" y="1836997"/>
            <a:ext cx="9767732" cy="4373488"/>
          </a:xfrm>
        </p:spPr>
        <p:txBody>
          <a:bodyPr>
            <a:normAutofit/>
          </a:bodyPr>
          <a:lstStyle/>
          <a:p>
            <a:r>
              <a:rPr lang="en-US" dirty="0"/>
              <a:t>Communal Information: 2-norm difference between every stock and its auto-encoded version.</a:t>
            </a:r>
          </a:p>
          <a:p>
            <a:r>
              <a:rPr lang="en-US" dirty="0"/>
              <a:t>Construct our deep portfolio by using the top x and bottom y stocks ranking by communal information.</a:t>
            </a:r>
          </a:p>
          <a:p>
            <a:endParaRPr lang="en-US" dirty="0"/>
          </a:p>
        </p:txBody>
      </p:sp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9D67354-1A29-0943-8B3D-FF1EDEBB94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6" r="176"/>
          <a:stretch/>
        </p:blipFill>
        <p:spPr>
          <a:xfrm>
            <a:off x="1815088" y="3680749"/>
            <a:ext cx="3358796" cy="23453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31AF181-8960-9A4D-913D-1BEE2B1E71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852" y="3685309"/>
            <a:ext cx="3293495" cy="23362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9B41690-C473-2242-B5C0-AA5CDC18AF70}"/>
              </a:ext>
            </a:extLst>
          </p:cNvPr>
          <p:cNvSpPr txBox="1"/>
          <p:nvPr/>
        </p:nvSpPr>
        <p:spPr>
          <a:xfrm>
            <a:off x="1353423" y="4289572"/>
            <a:ext cx="461665" cy="838011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b="1" dirty="0"/>
              <a:t>TOP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2E86E7-E92B-CE42-8533-6805D83745B1}"/>
              </a:ext>
            </a:extLst>
          </p:cNvPr>
          <p:cNvSpPr txBox="1"/>
          <p:nvPr/>
        </p:nvSpPr>
        <p:spPr>
          <a:xfrm>
            <a:off x="9699347" y="4216654"/>
            <a:ext cx="461665" cy="983846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pPr algn="ctr"/>
            <a:r>
              <a:rPr lang="en-US" b="1" dirty="0"/>
              <a:t>Bottom</a:t>
            </a:r>
          </a:p>
        </p:txBody>
      </p:sp>
    </p:spTree>
    <p:extLst>
      <p:ext uri="{BB962C8B-B14F-4D97-AF65-F5344CB8AC3E}">
        <p14:creationId xmlns:p14="http://schemas.microsoft.com/office/powerpoint/2010/main" val="130571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ofWaterloo_WhiteBkgrd">
  <a:themeElements>
    <a:clrScheme name="Math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DE2498"/>
      </a:accent1>
      <a:accent2>
        <a:srgbClr val="0C0C0C"/>
      </a:accent2>
      <a:accent3>
        <a:srgbClr val="FF62AA"/>
      </a:accent3>
      <a:accent4>
        <a:srgbClr val="FFBDEF"/>
      </a:accent4>
      <a:accent5>
        <a:srgbClr val="C50078"/>
      </a:accent5>
      <a:accent6>
        <a:srgbClr val="0073CE"/>
      </a:accent6>
      <a:hlink>
        <a:srgbClr val="C50078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math_16x9" id="{C988BA2E-C59D-B94E-8955-CCD0203107AD}" vid="{E4081DF6-D21C-124E-99AA-08A19C30C30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UofWaterloo_WhiteBkgrd</Template>
  <TotalTime>1571</TotalTime>
  <Words>1428</Words>
  <Application>Microsoft Macintosh PowerPoint</Application>
  <PresentationFormat>Widescreen</PresentationFormat>
  <Paragraphs>207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Cambria Math</vt:lpstr>
      <vt:lpstr>Georgia</vt:lpstr>
      <vt:lpstr>Impact</vt:lpstr>
      <vt:lpstr>Verdana</vt:lpstr>
      <vt:lpstr>Wingdings</vt:lpstr>
      <vt:lpstr>UofWaterloo_WhiteBkgrd</vt:lpstr>
      <vt:lpstr>Deep Portfolio Theory</vt:lpstr>
      <vt:lpstr>INTRODUCTION</vt:lpstr>
      <vt:lpstr>INTRODUCTION</vt:lpstr>
      <vt:lpstr>INTRODUCTION</vt:lpstr>
      <vt:lpstr>Introduction – Auto encoder</vt:lpstr>
      <vt:lpstr>Introduction – traditional factor models</vt:lpstr>
      <vt:lpstr>NUMERICAL EXPERIMENT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Alternative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Critical Assessment/Limitations</vt:lpstr>
      <vt:lpstr>Reference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IN THIS SPACE HERE</dc:title>
  <dc:creator>Lina Wang</dc:creator>
  <cp:lastModifiedBy>JINYANG LI</cp:lastModifiedBy>
  <cp:revision>87</cp:revision>
  <dcterms:created xsi:type="dcterms:W3CDTF">2019-10-29T00:33:12Z</dcterms:created>
  <dcterms:modified xsi:type="dcterms:W3CDTF">2019-10-31T15:55:08Z</dcterms:modified>
</cp:coreProperties>
</file>

<file path=docProps/thumbnail.jpeg>
</file>